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43c3337c3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43c3337c3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43c3337c3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43c3337c3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43c3337c31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43c3337c31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43c3337c3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43c3337c3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4fbc933a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4fbc933a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4fbc933ab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4fbc933ab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4fbc933ab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4fbc933ab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4fbc933ab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4fbc933ab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43c3337c3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43c3337c3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43c3337c3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43c3337c3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3c3337c3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3c3337c3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43c3337c3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43c3337c3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43c3337c3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43c3337c3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43c3337c3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43c3337c3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youtube.com/redirect?event=video_description&amp;redir_token=QUFFLUhqbE1zcE9OYjJlM0wxdFdfVkdvVG9XdG56Z2YyUXxBQ3Jtc0tuQm1pTm5CYW50YkdMbmxNZDRxbmk2SUI2VGlLa0pIdlVpTjBPV3hObkxQT0dpV2N0T3VIVXc2V2RYRkhvZ1RiUzMwMFdaNl9wRGRmZDQxb0lETUZ1aTdHVmNQWUsyVHkwblpJS0s0dGNrcUFDUnBQRQ&amp;q=https%3A%2F%2Fgithub.com%2Fmit-pdos%2Fxv6-public&amp;v=TLiV_sK77jg" TargetMode="External"/><Relationship Id="rId4" Type="http://schemas.openxmlformats.org/officeDocument/2006/relationships/hyperlink" Target="https://github.com/mit-pdos/xv6-public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255500" y="1578400"/>
            <a:ext cx="56877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Demystifying the XV6 Operating System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OSLAB-xyzw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 txBox="1"/>
          <p:nvPr>
            <p:ph type="title"/>
          </p:nvPr>
        </p:nvSpPr>
        <p:spPr>
          <a:xfrm>
            <a:off x="1297500" y="393750"/>
            <a:ext cx="7038900" cy="4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Shell and User Interface</a:t>
            </a:r>
            <a:endParaRPr/>
          </a:p>
        </p:txBody>
      </p:sp>
      <p:sp>
        <p:nvSpPr>
          <p:cNvPr id="288" name="Google Shape;288;p26"/>
          <p:cNvSpPr txBox="1"/>
          <p:nvPr>
            <p:ph idx="1" type="body"/>
          </p:nvPr>
        </p:nvSpPr>
        <p:spPr>
          <a:xfrm>
            <a:off x="1297500" y="884550"/>
            <a:ext cx="7038900" cy="3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Overview of Shell in xv6: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shell is the command-line interface through which users interact with xv6.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allows users to issue commands, manage processes, and access system utilities.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User Interface and Commands: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</a:t>
            </a:r>
            <a:r>
              <a:rPr lang="en-GB" sz="1300"/>
              <a:t>v6 provides a command-line environment where users enter text-based commands.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Users can execute a wide range of commands to manipulate files, processes, and system settings.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Command Execution: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shell interprets user commands, invokes system calls, and manages process execution.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serves as a critical interface between the user and the operating system.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7"/>
          <p:cNvSpPr txBox="1"/>
          <p:nvPr>
            <p:ph type="title"/>
          </p:nvPr>
        </p:nvSpPr>
        <p:spPr>
          <a:xfrm>
            <a:off x="1401250" y="734675"/>
            <a:ext cx="70389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Community and Development</a:t>
            </a:r>
            <a:endParaRPr/>
          </a:p>
        </p:txBody>
      </p:sp>
      <p:sp>
        <p:nvSpPr>
          <p:cNvPr id="294" name="Google Shape;294;p27"/>
          <p:cNvSpPr txBox="1"/>
          <p:nvPr>
            <p:ph idx="1" type="body"/>
          </p:nvPr>
        </p:nvSpPr>
        <p:spPr>
          <a:xfrm>
            <a:off x="1297500" y="1388400"/>
            <a:ext cx="7289700" cy="30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Community and Contributors: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has a vibrant and collaborative community of developers, educators, and enthusiasts.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Contributors from academia and industry continuously work on enhancing and maintaining the system.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Development and Maintenance: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Regular updates and improvements are made to xv6 to address issues, expand hardware support, and incorporate new features.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open-source nature of xv6 encourages community involvement and knowledge sharing.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Educational Impact: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availability of xv6 as a teaching tool has helped students and educators worldwide gain a deep understanding of operating systems.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has fostered a culture of hands-on learning and experimentation.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8"/>
          <p:cNvSpPr txBox="1"/>
          <p:nvPr>
            <p:ph type="title"/>
          </p:nvPr>
        </p:nvSpPr>
        <p:spPr>
          <a:xfrm>
            <a:off x="1297500" y="393750"/>
            <a:ext cx="70389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 and Limitations</a:t>
            </a:r>
            <a:endParaRPr/>
          </a:p>
        </p:txBody>
      </p:sp>
      <p:sp>
        <p:nvSpPr>
          <p:cNvPr id="300" name="Google Shape;300;p28"/>
          <p:cNvSpPr txBox="1"/>
          <p:nvPr>
            <p:ph idx="1" type="body"/>
          </p:nvPr>
        </p:nvSpPr>
        <p:spPr>
          <a:xfrm>
            <a:off x="1297500" y="1210525"/>
            <a:ext cx="7111800" cy="3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Challenges in xv6 Development: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Building a simple yet functional operating system poses various technical and design challenges.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Balancing educational simplicity with real-world usability can be a delicate task.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Areas for Improvement: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xv6, by design, lacks some advanced features found in modern operating systems.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Its focus on education may limit its applicability in production environments.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Future Prospects: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Despite its limitations, xv6 continues to be a valuable resource for teaching and research.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There's potential for further development and adaptation to address contemporary OS challenges.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 and References</a:t>
            </a:r>
            <a:endParaRPr/>
          </a:p>
        </p:txBody>
      </p:sp>
      <p:sp>
        <p:nvSpPr>
          <p:cNvPr id="306" name="Google Shape;306;p29"/>
          <p:cNvSpPr txBox="1"/>
          <p:nvPr>
            <p:ph idx="1" type="body"/>
          </p:nvPr>
        </p:nvSpPr>
        <p:spPr>
          <a:xfrm>
            <a:off x="1297500" y="1462525"/>
            <a:ext cx="7038900" cy="30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Textbooks: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Tanenbaum, A. S., &amp; Bos, H. (2014). "Modern Operating Systems" (4th ed.). Pearson.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Kerrisk, M. (2010). "The Linux Programming Interface." No Starch Press.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Online Resources: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Source Code and Documentation: Link to xv6 GitHub Repository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xv6: A Simple, Unix-like Teaching Operating System: MIT Course Page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Academic Papers: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Bach, M. J. (1986). "The Design of the UNIX Operating System." Prentice-Hall.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McKusick, M. K., &amp; Quaterman, J. S. (1986). "The Berkeley UNIX System." Computer &amp; Communication Sciences, 9(11).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Installation of XV6 on Ubuntu</a:t>
            </a:r>
            <a:endParaRPr/>
          </a:p>
        </p:txBody>
      </p:sp>
      <p:sp>
        <p:nvSpPr>
          <p:cNvPr id="312" name="Google Shape;312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Install Qemu: “sudo apt-get install qemu”. It is a machine emulator to run OS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apt-get install libc6-dev:i386 (optional if using VM or facing an error as it is for running  32bit environment)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Git Clone XV6 : </a:t>
            </a:r>
            <a:r>
              <a:rPr b="1" lang="en-GB" sz="1400">
                <a:latin typeface="Roboto"/>
                <a:ea typeface="Roboto"/>
                <a:cs typeface="Roboto"/>
                <a:sym typeface="Roboto"/>
              </a:rPr>
              <a:t>git clone</a:t>
            </a:r>
            <a:r>
              <a:rPr b="1" lang="en-GB" sz="1400">
                <a:solidFill>
                  <a:srgbClr val="13131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-GB" sz="1400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https://github.com/mit-pdos/xv6-public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-GB" sz="1400"/>
              <a:t>If Git is not installed: “sudo apt-get install git” and after this Git clone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-GB" sz="1400"/>
              <a:t>ls to verify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-GB" sz="1400"/>
              <a:t>“cd” to xv6 folder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-GB" sz="1400"/>
              <a:t>“sudo apt-get install make”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-GB" sz="1400"/>
              <a:t>Run make and if it shows error run “</a:t>
            </a:r>
            <a:r>
              <a:rPr lang="en-GB" sz="1250">
                <a:latin typeface="Roboto"/>
                <a:ea typeface="Roboto"/>
                <a:cs typeface="Roboto"/>
                <a:sym typeface="Roboto"/>
              </a:rPr>
              <a:t>sudo apt-get install build-essential”</a:t>
            </a:r>
            <a:endParaRPr sz="1250">
              <a:latin typeface="Roboto"/>
              <a:ea typeface="Roboto"/>
              <a:cs typeface="Roboto"/>
              <a:sym typeface="Roboto"/>
            </a:endParaRPr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Font typeface="Roboto"/>
              <a:buAutoNum type="arabicPeriod"/>
            </a:pPr>
            <a:r>
              <a:rPr lang="en-GB" sz="1350">
                <a:latin typeface="Roboto"/>
                <a:ea typeface="Roboto"/>
                <a:cs typeface="Roboto"/>
                <a:sym typeface="Roboto"/>
              </a:rPr>
              <a:t>“sudo apt-get install gcc-multilib” for compiling multiple architectures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Font typeface="Roboto"/>
              <a:buAutoNum type="arabicPeriod"/>
            </a:pPr>
            <a:r>
              <a:rPr lang="en-GB" sz="1350">
                <a:latin typeface="Roboto"/>
                <a:ea typeface="Roboto"/>
                <a:cs typeface="Roboto"/>
                <a:sym typeface="Roboto"/>
              </a:rPr>
              <a:t>“make” - kernel will successfully compile.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Font typeface="Roboto"/>
              <a:buAutoNum type="arabicPeriod"/>
            </a:pPr>
            <a:r>
              <a:rPr lang="en-GB" sz="1350">
                <a:latin typeface="Roboto"/>
                <a:ea typeface="Roboto"/>
                <a:cs typeface="Roboto"/>
                <a:sym typeface="Roboto"/>
              </a:rPr>
              <a:t>“make qemu-nox” to execute XV6</a:t>
            </a:r>
            <a:endParaRPr sz="135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make clean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	make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	make qemu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	sudo apt install qemu-system-x86</a:t>
            </a:r>
            <a:endParaRPr/>
          </a:p>
        </p:txBody>
      </p:sp>
      <p:sp>
        <p:nvSpPr>
          <p:cNvPr id="318" name="Google Shape;318;p31"/>
          <p:cNvSpPr txBox="1"/>
          <p:nvPr/>
        </p:nvSpPr>
        <p:spPr>
          <a:xfrm>
            <a:off x="1522325" y="799100"/>
            <a:ext cx="58263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 case of errors, executing the following might help:</a:t>
            </a:r>
            <a:endParaRPr b="1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exit XV6 use CTRL+A then press key X on keyboard.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You are free to use any editor like Vim, gedit, nano etc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For vim :  press key i to insert text. And escape +:wq to exit after saving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For nano: ctrl+o to save and ctrl +X to exit</a:t>
            </a:r>
            <a:endParaRPr/>
          </a:p>
        </p:txBody>
      </p:sp>
      <p:sp>
        <p:nvSpPr>
          <p:cNvPr id="324" name="Google Shape;324;p32"/>
          <p:cNvSpPr txBox="1"/>
          <p:nvPr/>
        </p:nvSpPr>
        <p:spPr>
          <a:xfrm>
            <a:off x="1325075" y="783925"/>
            <a:ext cx="38841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FAQs</a:t>
            </a:r>
            <a:endParaRPr b="1" sz="3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30" name="Google Shape;330;p3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31" name="Google Shape;331;p3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9" name="Google Shape;339;p33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1875" y="338125"/>
            <a:ext cx="4191000" cy="446722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4"/>
          <p:cNvSpPr txBox="1"/>
          <p:nvPr/>
        </p:nvSpPr>
        <p:spPr>
          <a:xfrm>
            <a:off x="1491975" y="237700"/>
            <a:ext cx="986100" cy="7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Ref: Youtube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Operating Systems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Operating systems are the backbone of modern computing, orchestrating hardware and software resources to provide a seamless user experience.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In this presentation, we will delve into the world of operating systems and focus on one particularly interesting system, xv6.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Xv6 is a teaching operating system developed in the summer of 2006 for MIT's operating systems course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Our journey will explore the role, significance, and unique characteristics of operating systems, with a special emphasis on the educational value of xv6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A Glimpse into the Inner Workings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93875" y="1743650"/>
            <a:ext cx="19365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Definition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xv6 is a lightweight and educational operating system, developed as a reimplementation of the Unix Version 6 (V6) operating system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53125" y="2658500"/>
            <a:ext cx="18180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History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Originating from MIT, xv6 was created to serve as a teaching tool for students studying operating systems, offering simplicity combined with real-world relevance.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93850" y="3573350"/>
            <a:ext cx="19365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Goal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xv6 aims to provide a minimalistic yet fully functional operating system that is both instructive and suitable for research and experimentation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156325" y="326075"/>
            <a:ext cx="70389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Distinctive Features of xv6</a:t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1052550" y="1166050"/>
            <a:ext cx="7920300" cy="33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Overview of Key Features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is renowned for its simplicity and clarity, making it an excellent educational tool.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closely follows the design principles of Unix, providing a Unix-like environment and commands.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Its small codebase (less than 10,000 lines of code) facilitates a deep understanding of the OS.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Simplicity and Educational Value: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minimalistic design of xv6 encourages exploration and experimentation by students and researchers.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serves as a valuable resource for understanding core operating system concepts.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Unix-Like Design: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embraces the Unix philosophy, offering a familiar environment for users and programmers.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implements key Unix features, such as processes, file systems, and system calls.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297575" y="0"/>
            <a:ext cx="7038900" cy="5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xv6 Architecture</a:t>
            </a:r>
            <a:endParaRPr/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1042525" y="1047475"/>
            <a:ext cx="8019000" cy="3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Overview of the System Architecture: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follows a monolithic kernel design, where the entire operating system resides in a single executable.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maintains a layered structure that separates various components for modularity.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Monolithic Kernel: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In xv6, the kernel encompasses all the core OS functionalities, including process management, memory management, and file systems.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This design choice simplifies system calls and inter-component communication.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Layered Design: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layered architecture organizes components like the file system, process management, and device drivers into distinct layers.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This enhances maintainability and allows for easy modification or replacement of individual layers.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393750"/>
            <a:ext cx="7038900" cy="4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Hardware Compatibility in xv6</a:t>
            </a:r>
            <a:endParaRPr/>
          </a:p>
        </p:txBody>
      </p:sp>
      <p:sp>
        <p:nvSpPr>
          <p:cNvPr id="264" name="Google Shape;264;p22"/>
          <p:cNvSpPr txBox="1"/>
          <p:nvPr>
            <p:ph idx="1" type="body"/>
          </p:nvPr>
        </p:nvSpPr>
        <p:spPr>
          <a:xfrm>
            <a:off x="1297500" y="943725"/>
            <a:ext cx="78465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Hardware Platforms Supported by xv6: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primarily targets the x86 architecture, making it compatible with a wide range of modern and legacy hardware.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can run on popular platforms, such as QEMU and Bochs, making it accessible for experimentation.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Limitations and Scope: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While xv6 offers compatibility with x86 systems, it may not support certain hardware features or peripherals.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Its primary focus on education and simplicity may limit its practical use in production environments.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Community Contributions: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xv6 community has made efforts to extend support for additional hardware platforms and enhance its versatility.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Collaborative contributions continue to expand its hardware compatibility.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Memory Management</a:t>
            </a:r>
            <a:endParaRPr/>
          </a:p>
        </p:txBody>
      </p:sp>
      <p:sp>
        <p:nvSpPr>
          <p:cNvPr id="270" name="Google Shape;270;p23"/>
          <p:cNvSpPr txBox="1"/>
          <p:nvPr>
            <p:ph idx="1" type="body"/>
          </p:nvPr>
        </p:nvSpPr>
        <p:spPr>
          <a:xfrm>
            <a:off x="1297500" y="943725"/>
            <a:ext cx="76752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Memory Organization in xv6: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utilizes virtual memory, providing each process with the illusion of a dedicated address space.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Paging is employed to manage memory, allowing for efficient use of physical RAM.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Paging and Virtual Memory: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Paging divides memory into fixed-size blocks (pages) and manages them using a page table.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Virtual memory allows for process isolation and memory protection, enhancing system stability.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Memory Protection: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employs memory protection mechanisms to prevent unauthorized access to memory regions.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This safeguards against common programming errors and enhances system security.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 txBox="1"/>
          <p:nvPr>
            <p:ph type="title"/>
          </p:nvPr>
        </p:nvSpPr>
        <p:spPr>
          <a:xfrm>
            <a:off x="1297500" y="393750"/>
            <a:ext cx="70389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File System</a:t>
            </a:r>
            <a:endParaRPr/>
          </a:p>
        </p:txBody>
      </p:sp>
      <p:sp>
        <p:nvSpPr>
          <p:cNvPr id="276" name="Google Shape;276;p24"/>
          <p:cNvSpPr txBox="1"/>
          <p:nvPr>
            <p:ph idx="1" type="body"/>
          </p:nvPr>
        </p:nvSpPr>
        <p:spPr>
          <a:xfrm>
            <a:off x="1297500" y="1180875"/>
            <a:ext cx="7749300" cy="32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File System Structure: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employs a hierarchical file system structure, similar to Unix, with directories, files, and inodes.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Inodes are used to store metadata about files and their data block locations.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File Operations in xv6: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supports essential file operations, including file creation, deletion, reading, and writing.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provides a system call interface for user processes to interact with the file system.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Filesystem Abstraction: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file system abstracts hardware-specific details, ensuring portability and ease of maintenance.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It facilitates efficient and consistent data storage and retrieval.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/>
          <p:nvPr>
            <p:ph type="title"/>
          </p:nvPr>
        </p:nvSpPr>
        <p:spPr>
          <a:xfrm>
            <a:off x="1297500" y="393750"/>
            <a:ext cx="7038900" cy="5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Process Management</a:t>
            </a:r>
            <a:endParaRPr/>
          </a:p>
        </p:txBody>
      </p:sp>
      <p:sp>
        <p:nvSpPr>
          <p:cNvPr id="282" name="Google Shape;282;p25"/>
          <p:cNvSpPr txBox="1"/>
          <p:nvPr>
            <p:ph idx="1" type="body"/>
          </p:nvPr>
        </p:nvSpPr>
        <p:spPr>
          <a:xfrm>
            <a:off x="1297500" y="1299450"/>
            <a:ext cx="7038900" cy="37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Process Creation and Termination: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In xv6, processes are fundamental units of execution, and the fork system call is used for creating new processes.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exit system call is employed for process termination, cleaning up resources.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Process Scheduling: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xv6 utilizes a simple round-robin scheduler to allocate CPU time to active processes.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Context switching allows for smooth transitions between processes, ensuring multitasking capabilities.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Inter-Process Communication: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Processes in xv6 can communicate through mechanisms like pipes and shared memory.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These IPC mechanisms facilitate data exchange and cooperation among processes.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